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78" r:id="rId12"/>
    <p:sldId id="279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3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8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24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5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80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3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8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19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8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3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41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37000">
              <a:schemeClr val="accent2">
                <a:lumMod val="20000"/>
                <a:lumOff val="80000"/>
              </a:schemeClr>
            </a:gs>
            <a:gs pos="67000">
              <a:schemeClr val="accent5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66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Туберкулёз и его профилактика.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653136"/>
            <a:ext cx="3776464" cy="1273696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Ведущий специалист –эксперт отдела эпидемиологического отдела Управления Роспотребнадзора по Забайкальскому  краю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Золотарева Анна Николаевна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5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Золотарева А.Н\Золотарева\_ТБ ВИЧ\_ТУБЕРКУЛЕЗ\ВДБ с ТБ 2023\Цикл туберкулёз\на сайт Туберкулёз 2\История ТБ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124584" cy="576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215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 борьбы с туберкулёзом.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Z:\Золотарева А.Н\Золотарева\_ТБ ВИЧ\_ТУБЕРКУЛЕЗ\ВДБ с ТБ 2023\Цикл туберкулёз\b41e7f1121c32422a03e6dc01960a5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880212" cy="45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8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Золотарева А.Н\Золотарева\_ТБ ВИЧ\_ТУБЕРКУЛЕЗ\ВДБ с ТБ 2023\Цикл туберкулёз\Slaid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9"/>
          <a:stretch/>
        </p:blipFill>
        <p:spPr bwMode="auto">
          <a:xfrm>
            <a:off x="755576" y="836712"/>
            <a:ext cx="7939665" cy="49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42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туберкулёза.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Диагноз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туберкулез выставляется врачом-фтизиатром на основании совокупности клинических, лучевых, лабораторных и иммунологических данных. </a:t>
            </a:r>
          </a:p>
        </p:txBody>
      </p:sp>
    </p:spTree>
    <p:extLst>
      <p:ext uri="{BB962C8B-B14F-4D97-AF65-F5344CB8AC3E}">
        <p14:creationId xmlns:p14="http://schemas.microsoft.com/office/powerpoint/2010/main" val="2273385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Лучевая диагностика.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72608"/>
          </a:xfrm>
        </p:spPr>
        <p:txBody>
          <a:bodyPr numCol="1">
            <a:norm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Рентгенография легких является обязательным диагностической процедурой, позволяющей выявить характер изменений в легочной ткани (инфильтративный, очаговый, кавернозный, диссеминированный и т. д.), определить локализацию и распространенность патологического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процесса.</a:t>
            </a:r>
          </a:p>
          <a:p>
            <a:pPr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кальцинированных очагов указывает на ранее перенесенный туберкулезный процесс и требует уточнения данных с помощью КТ или МРТ легких.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Z:\Золотарева А.Н\Золотарева\_ТБ ВИЧ\_ТУБЕРКУЛЕЗ\ВДБ с ТБ 2022\на сайт\Цикл туберкулёз\на сайт Туберкулёз 4\фл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37666"/>
            <a:ext cx="3816424" cy="300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97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Иммунодиагностика.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08912" cy="5400600"/>
          </a:xfrm>
        </p:spPr>
        <p:txBody>
          <a:bodyPr numCol="1">
            <a:norm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методам иммунодиагностики относятся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Диаскин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-тест и проба Манту, которые представляют собой внутрикожную аллергическую пробу, направленную на выявление наличия специфического иммунного ответа на введение туберкулина.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Диаскин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-тест и проба Манту - это иммунологический тест, который показывает, есть ли в организме туберкулёзная инфекция. Наличие выраженной кожной реакции свидетельствует о наличии напряжённого иммунитета, то есть, что организм активно взаимодействует с возбудителем.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Z:\Золотарева А.Н\Золотарева\_ТБ ВИЧ\_ТУБЕРКУЛЕЗ\ВДБ с ТБ 2022\на сайт\Цикл туберкулёз\на сайт Туберкулёз 4\манту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5256584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791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Анализы.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145435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Обнаружение возбудителя туберкулёза достигается неоднократным исследованием мокроты (в т. ч. с помощью ПЦР), промывных вод бронхов, плеврального экссудата. Но сам по себе факт отсутствия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бацилловыделения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является основанием для исключения туберкулеза легких. Современные иммунологические тесты позволяют выявить туберкулезную инфекцию почти со 100%-ной вероятностью. 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Z:\Золотарева А.Н\Золотарева\_ТБ ВИЧ\_ТУБЕРКУЛЕЗ\ВДБ с ТБ 2022\на сайт\Цикл туберкулёз\на сайт Туберкулёз 4\мокрот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9040"/>
            <a:ext cx="4896544" cy="2980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292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туберкулеза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47260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комплексный подход к лечению туберкулеза легких, включающий медикаментозную терапию, при необходимости - хирургическое вмешательство и реабилитационные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ероприятия.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Ведущая роль отводится специфической химиотерапии с помощью препаратов с противотуберкулезной активностью.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Курсы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противотуберкулезной терапии проводят длительно (в среднем 1 год и дольше).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Успех лечения туберкулеза во многом зависит от самого больного. В большинстве случаев туберкулез можно вылечить, если больной будет строго соблюдать все предписания врача и не будет прерывать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лечение. 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Z:\Золотарева А.Н\Золотарева\_ТБ ВИЧ\_ТУБЕРКУЛЕЗ\ВДБ с ТБ 2022\на сайт\Цикл туберкулёз\на сайт Туберкулёз 4\таблетки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17" y="4509120"/>
            <a:ext cx="3456384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565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защититься?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58011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туберкулеза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Существуют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специфические и неспецифические методы профилактики туберкулеза.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599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Специфические методы профилактики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направлены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создание иммунитета против туберкулеза: проведение противотуберкулезных прививок (вакцинацию и ревакцинацию БЦЖ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Вакцинация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БЦЖ в нашей стране проводится всем здоровым новорожденным  на 3-7 день жизни, непосредственно в родильном доме.  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 вакцины против туберкулёза у новорожденных развивается иммунитет к этой инфекции, но к 7 годам он снижается. Поэтому в возрасте 7 лет проводится повторное введение вакцины (ревакцинации). 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Z:\Золотарева А.Н\Золотарева\_ТБ ВИЧ\_ТУБЕРКУЛЕЗ\ВДБ с ТБ 2022\на сайт\Цикл туберкулёз\на сайт Туберкулёз 5\вакцин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766274" cy="2862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5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Туберкулёз. Что это?</a:t>
            </a:r>
            <a:endParaRPr lang="ru-RU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algn="just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Туберкулёз – это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инфекционное заболевание, вызванное микобактерией туберкулёза (палочка Коха). В 80-90% случаев при туберкулезе поражаются органы дыхания, однако очаги поражения могут находиться и в других органах. Возбудитель  туберкулёза может атаковать: кожу и подкожно-жировой слой, глаза, кости и суставы, мозг и нервную систему, лимфатические узлы, сердце, мочеполовую систему, органы пищеварения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Z:\Золотарева А.Н\Золотарева\_ТБ ВИЧ\_ТУБЕРКУЛЕЗ\ВДБ с ТБ 2022\картинки\tuberkulez_legkih_medtub_s350-mi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3456384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081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Неспецифические методы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профилактики.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001419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Мероприятия, направленные на повышение защитных сил организма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соблюдение правильного режима труда и отдыха; </a:t>
            </a: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рациональное питание; </a:t>
            </a: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отказ от курения, алкоголя, наркотиков; </a:t>
            </a: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закаливание и занятия физкультурой; </a:t>
            </a: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-пребывание на свежем воздухе.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Z:\Золотарева А.Н\Золотарева\_ТБ ВИЧ\_ТУБЕРКУЛЕЗ\ВДБ с ТБ 2022\на сайт\Цикл туберкулёз\на сайт Туберкулёз 5\ЗОЖ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21088"/>
            <a:ext cx="4032448" cy="2374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846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Мероприятия, направленные на предупреждение заражения:</a:t>
            </a: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регулярное проведение влажной уборки и проветривание жилых помещений; </a:t>
            </a: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соблюдение правил личной гигиены; </a:t>
            </a: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улучшение состояния жилищных условий.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Z:\Золотарева А.Н\Золотарева\_ТБ ВИЧ\_ТУБЕРКУЛЕЗ\ВДБ с ТБ 2022\на сайт\Цикл туберкулёз\на сайт Туберкулёз 5\уборк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3959178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053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Мероприятия, направленные на уменьшение риска инфицирования туберкулёзом здорового населения:</a:t>
            </a:r>
          </a:p>
          <a:p>
            <a:pPr algn="just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своевременное выявление больных 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подростков и взрослых - это ежегодное флюорографическое обследование, для детей – ежегодная туберкулинодиагностика); </a:t>
            </a:r>
          </a:p>
          <a:p>
            <a:pPr algn="just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противоэпидемические мероприятия в очагах туберкулёза, включая проведение дезинфекции, химиопрофилактики;</a:t>
            </a:r>
          </a:p>
          <a:p>
            <a:pPr algn="just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адекватное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заболевших.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Z:\Золотарева А.Н\Золотарева\_ТБ ВИЧ\_ТУБЕРКУЛЕЗ\ВДБ с ТБ 2022\на сайт\Цикл туберкулёз\на сайт Туберкулёз 5\флго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80804"/>
            <a:ext cx="2053327" cy="1956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Z:\Золотарева А.Н\Золотарева\_ТБ ВИЧ\_ТУБЕРКУЛЕЗ\ВДБ с ТБ 2022\на сайт\Цикл туберкулёз\на сайт Туберкулёз 5\мант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959082"/>
            <a:ext cx="2592288" cy="1665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117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Помните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Туберкулёз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легче предотвратить, чем лечить его.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может внести свой вклад в дело борьбы с туберкулёзом, уберечь себя и своих близких, пройдя своевременное обследование и формируя ответственное отношение к собственному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здоровью.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622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755b08137dd6e0c8ec671d7de9a1fd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61530"/>
            <a:ext cx="781796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78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Возбудитель туберкулёза.</a:t>
            </a:r>
            <a:endParaRPr lang="ru-RU" sz="32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Возбудителем туберкулеза является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микроорганизм,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открытый в 1882 г. немецким ученым Робертом Кохом.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тоненькой, неподвижной и слегка изогнутой палочки. Отсюда и название — туберкулезная палочка, палочка Коха, бацилла Коха. В научной литературе туберкулезные палочки чаще называют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микобактериями туберкулеза 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(МБТ). На сегодняшний день установлено, что микробы туберкулеза могут иметь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разнообразные формы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Z:\Золотарева А.Н\Золотарева\_ТБ ВИЧ\_ТУБЕРКУЛЕЗ\ВДБ с ТБ 2023\Цикл туберкулёз\мб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" t="34470" r="4110"/>
          <a:stretch/>
        </p:blipFill>
        <p:spPr bwMode="auto">
          <a:xfrm>
            <a:off x="4572000" y="3984020"/>
            <a:ext cx="4096138" cy="219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Золотарева А.Н\Золотарева\_ТБ ВИЧ\_ТУБЕРКУЛЕЗ\ВДБ с ТБ 2023\Цикл туберкулёз\Robet-Ko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11251"/>
            <a:ext cx="3910564" cy="219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85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352928" cy="6081539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Микобактерии очень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стойки и долго сохраняются в природе. Они содержат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жировосковые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включения, которые придают им большую устойчивость против химических веществ и физических факторов, при высыхании, а также других неблагоприятных условиях внешней среды. 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Находясь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 организма, туберкулезные палочки сохраняют жизнеспособность, но не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размножаются.</a:t>
            </a:r>
          </a:p>
          <a:p>
            <a:pPr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благоприятные условия для их сохранения — сырые и темные помещения.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Туберкулезные палочки устойчивы к холоду и способны в течение длительного времени выдерживать температуру — 10°С. </a:t>
            </a:r>
          </a:p>
          <a:p>
            <a:pPr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уличной пыли туберкулезные палочки могут быть жизнеспособными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2 недель, после чего они высыхают и погибают. 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Солнечный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задерживает рост и развитие туберкулезных палочек. При прямом воздействии солнечного света палочки, в зависимости от толщины слоя мокроты, в которой они находятся, погибают в течение нескольких часов.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нагревании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100°С погибают через несколько минут. Неблагоприятное воздействие на них оказывают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химические вещества на основе хлора,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связи с чем их используют для дезинфекции при туберкулезе. 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39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можно заразиться туберкулезом?</a:t>
            </a:r>
            <a:endParaRPr lang="ru-RU" sz="36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544616"/>
          </a:xfrm>
        </p:spPr>
        <p:txBody>
          <a:bodyPr numCol="2">
            <a:noAutofit/>
          </a:bodyPr>
          <a:lstStyle/>
          <a:p>
            <a:pPr algn="just"/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Туберкулез распространяется от человека к человеку воздушно-капельным путем при кашле, чихании, разговоре с больным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туберкулезом.</a:t>
            </a:r>
          </a:p>
          <a:p>
            <a:pPr algn="just"/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Заболевание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протекать в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открытой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бактериовыделением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закрытой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(без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бактериовыделения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формах. Заразна только первая форма. Без своевременной изоляции и лечения, каждый человек с открытой формой туберкулеза может заразить до 10-15 человек в год. Болезнь может поразить любого человека, независимо от его социального положения и материального достатка.</a:t>
            </a:r>
          </a:p>
          <a:p>
            <a:pPr algn="just"/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Попадание возбудителя в организм не всегда заканчивается заболеванием. Иммунитет здорового человека подавляет размножение возбудителя туберкулёза и держит этот процесс в течение длительного времени под контролем.</a:t>
            </a:r>
          </a:p>
          <a:p>
            <a:endParaRPr lang="ru-RU" sz="2000" dirty="0"/>
          </a:p>
        </p:txBody>
      </p:sp>
      <p:pic>
        <p:nvPicPr>
          <p:cNvPr id="4" name="Рисунок 3" descr="Z:\Золотарева А.Н\Золотарева\_ТБ ВИЧ\_ТУБЕРКУЛЕЗ\ВДБ с ТБ 2022\картинки\535838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3384376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21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Высокому риску развития активного туберкулезного процесса подвержены</a:t>
            </a:r>
            <a:r>
              <a:rPr lang="ru-RU" sz="31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3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3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Пожилые </a:t>
            </a:r>
            <a:r>
              <a:rPr lang="ru-RU" sz="3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люди;</a:t>
            </a:r>
          </a:p>
          <a:p>
            <a:pPr algn="just"/>
            <a:r>
              <a:rPr lang="ru-RU" sz="3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</a:t>
            </a:r>
            <a:r>
              <a:rPr lang="ru-RU" sz="3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имеющие хронические заболевания, онкологические заболевания, сахарный диабет;</a:t>
            </a:r>
          </a:p>
          <a:p>
            <a:pPr algn="just"/>
            <a:r>
              <a:rPr lang="ru-RU" sz="3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</a:t>
            </a:r>
            <a:r>
              <a:rPr lang="ru-RU" sz="3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принимающие лекарства, ослабляющие иммунную систему;</a:t>
            </a:r>
          </a:p>
          <a:p>
            <a:pPr algn="just"/>
            <a:r>
              <a:rPr lang="ru-RU" sz="3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Носители </a:t>
            </a:r>
            <a:r>
              <a:rPr lang="ru-RU" sz="3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вируса иммунодефицита (ВИЧ– инфицированные);</a:t>
            </a:r>
          </a:p>
          <a:p>
            <a:pPr algn="just"/>
            <a:r>
              <a:rPr lang="ru-RU" sz="3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</a:t>
            </a:r>
            <a:r>
              <a:rPr lang="ru-RU" sz="3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живущие в неблагоприятных условиях (скопление людей в квартире, отсутствие гигиенических норм в доме);</a:t>
            </a:r>
          </a:p>
          <a:p>
            <a:pPr algn="just"/>
            <a:r>
              <a:rPr lang="ru-RU" sz="3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</a:t>
            </a:r>
            <a:r>
              <a:rPr lang="ru-RU" sz="3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страдающие от табачной, алкогольной или наркотической зависимости;</a:t>
            </a:r>
          </a:p>
          <a:p>
            <a:pPr algn="just"/>
            <a:r>
              <a:rPr lang="ru-RU" sz="3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того развитию туберкулеза способствуют факторы, ослабляющие защитные силы организма, такие как: переутомление, продолжительное чрезмерное волнение (стресс), неполноценное питание, нарушение режима труда и отдыха.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29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Симптомы туберкулёза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3"/>
            <a:ext cx="8280920" cy="5616625"/>
          </a:xfrm>
        </p:spPr>
        <p:txBody>
          <a:bodyPr numCol="1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начале заболевания </a:t>
            </a:r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туберкулез </a:t>
            </a:r>
            <a:r>
              <a:rPr lang="ru-RU" sz="2400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длительное время может протекать бессимптомно.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ряд признаков, на которые необходимо обратить внимание: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–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быстрая утомляемость и появление общей слабости;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–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повышенная ночная потливость, особенно под утро и в основном верхней части туловища;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–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незначительное повышение температуры тела в вечернее время, озноб;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–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и/или отсутствие аппетита, потеря веса;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–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появление отдышки при небольших физических нагрузках;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–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кашель или покашливание с выделением мокроты (в запущенных случаях возможно с кровью);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–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боли в груди. 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появлении указанных признаков у Вас или у Ваших знакомых необходимо немедленно обратиться к врачу.</a:t>
            </a:r>
          </a:p>
          <a:p>
            <a:pPr marL="0" indent="0">
              <a:buNone/>
            </a:pP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4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Симптомы туберкулёза.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Z:\Золотарева А.Н\Золотарева\_ТБ ВИЧ\_ТУБЕРКУЛЕЗ\ВДБ с ТБ 2021\картинки\симптомы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696743" cy="424847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654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Немного истории.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Туберкулёз сопровождает человечество на протяжении тысячелетий. Характерные для него изменения тканей обнаруживаются в человеческих останках, относящихся примерно к 5000 году до нашей эры (период неолита), и в египетских мумиях. В Древней Греции болезнь называли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фтизой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 переводе с греческого - истощение), что и легло в основу названия раздела медицины, занимающегося изучением, диагностикой, лечением и профилактикой туберкулёза — фтизиатрии. В России это название болезни было дословно переведено как чахотка.</a:t>
            </a:r>
          </a:p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Человечество прошло долгий путь от домыслов о происхождении болезни и попыток ее вылечить исландским мхом, настоем дегтя, сном в коровнике и даже смехом до открытия возбудителя инфекции, создания лекарственных препаратов и вакцины против него.</a:t>
            </a:r>
          </a:p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Еще в древности многие догадывались о заразности чахотки, но не всегда правильно понимали механизм ее передачи. Иногда полагали, что болезнь передается по наследству, в связи с чем, в некоторых странах запрещали чахоточным вступать в брак. Однако еще Аристотель предположил, что некое болезнетворное начало витает в воздухе вокруг больного чахоткой. В Древней Персии больных с подозрением на чахотку изолировали от здоровых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3002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1364</Words>
  <Application>Microsoft Office PowerPoint</Application>
  <PresentationFormat>Экран (4:3)</PresentationFormat>
  <Paragraphs>86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Туберкулёз и его профилактика.</vt:lpstr>
      <vt:lpstr>Туберкулёз. Что это?</vt:lpstr>
      <vt:lpstr>Возбудитель туберкулёза.</vt:lpstr>
      <vt:lpstr>Презентация PowerPoint</vt:lpstr>
      <vt:lpstr>Как можно заразиться туберкулезом?</vt:lpstr>
      <vt:lpstr>Высокому риску развития активного туберкулезного процесса подвержены:</vt:lpstr>
      <vt:lpstr>Симптомы туберкулёза.</vt:lpstr>
      <vt:lpstr>Симптомы туберкулёза.</vt:lpstr>
      <vt:lpstr>Немного истории.</vt:lpstr>
      <vt:lpstr>Презентация PowerPoint</vt:lpstr>
      <vt:lpstr>Символ борьбы с туберкулёзом.</vt:lpstr>
      <vt:lpstr>Презентация PowerPoint</vt:lpstr>
      <vt:lpstr>Диагностика туберкулёза.</vt:lpstr>
      <vt:lpstr> Лучевая диагностика.</vt:lpstr>
      <vt:lpstr>Иммунодиагностика.</vt:lpstr>
      <vt:lpstr>Анализы.</vt:lpstr>
      <vt:lpstr>Лечение туберкулеза.</vt:lpstr>
      <vt:lpstr>Как защититься?</vt:lpstr>
      <vt:lpstr>Специфические методы профилактики</vt:lpstr>
      <vt:lpstr>Неспецифические методы профилактики.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Туберкулёз и его профилактика.</dc:title>
  <dc:creator>Анна Н. Золотарева</dc:creator>
  <cp:lastModifiedBy>Анна Н. Золотарева</cp:lastModifiedBy>
  <cp:revision>9</cp:revision>
  <dcterms:created xsi:type="dcterms:W3CDTF">2023-03-16T02:38:08Z</dcterms:created>
  <dcterms:modified xsi:type="dcterms:W3CDTF">2023-03-16T04:09:25Z</dcterms:modified>
</cp:coreProperties>
</file>